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8" r:id="rId2"/>
    <p:sldId id="257" r:id="rId3"/>
    <p:sldId id="260" r:id="rId4"/>
    <p:sldId id="261" r:id="rId5"/>
    <p:sldId id="274" r:id="rId6"/>
    <p:sldId id="277" r:id="rId7"/>
    <p:sldId id="263" r:id="rId8"/>
    <p:sldId id="264" r:id="rId9"/>
    <p:sldId id="265" r:id="rId10"/>
    <p:sldId id="27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2"/>
  </p:normalViewPr>
  <p:slideViewPr>
    <p:cSldViewPr snapToGrid="0">
      <p:cViewPr varScale="1">
        <p:scale>
          <a:sx n="99" d="100"/>
          <a:sy n="99"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0E36D-F6B6-4169-B48C-890A8DB7B85B}" type="datetimeFigureOut">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46099-839B-484C-A120-BA287108C630}" type="slidenum">
              <a:t>‹#›</a:t>
            </a:fld>
            <a:endParaRPr lang="en-US"/>
          </a:p>
        </p:txBody>
      </p:sp>
    </p:spTree>
    <p:extLst>
      <p:ext uri="{BB962C8B-B14F-4D97-AF65-F5344CB8AC3E}">
        <p14:creationId xmlns:p14="http://schemas.microsoft.com/office/powerpoint/2010/main" val="30800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cs typeface="Calibri"/>
              </a:rPr>
              <a:t>Welcome to Part 4</a:t>
            </a:r>
            <a:endParaRPr lang="en-US" sz="1200" b="0" i="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1</a:t>
            </a:fld>
            <a:endParaRPr lang="en-CA"/>
          </a:p>
        </p:txBody>
      </p:sp>
    </p:spTree>
    <p:extLst>
      <p:ext uri="{BB962C8B-B14F-4D97-AF65-F5344CB8AC3E}">
        <p14:creationId xmlns:p14="http://schemas.microsoft.com/office/powerpoint/2010/main" val="424521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discussed two different approaches to assessment, traditional and standards based. How assessment is designed, when it is conducted, how it is tracked and communicated is very different in the two approaches. We wanted to take a pause for a moment  and interpret two different styles of gradebooks, with the same students, same assignments.  We would like you to take a moment on your own or in groups and analyze the data and information and consider the accompanying questions.</a:t>
            </a:r>
          </a:p>
        </p:txBody>
      </p:sp>
      <p:sp>
        <p:nvSpPr>
          <p:cNvPr id="4" name="Slide Number Placeholder 3"/>
          <p:cNvSpPr>
            <a:spLocks noGrp="1"/>
          </p:cNvSpPr>
          <p:nvPr>
            <p:ph type="sldNum" sz="quarter" idx="5"/>
          </p:nvPr>
        </p:nvSpPr>
        <p:spPr/>
        <p:txBody>
          <a:bodyPr/>
          <a:lstStyle/>
          <a:p>
            <a:fld id="{CE146099-839B-484C-A120-BA287108C630}" type="slidenum">
              <a:rPr lang="en-US"/>
              <a:t>10</a:t>
            </a:fld>
            <a:endParaRPr lang="en-US"/>
          </a:p>
        </p:txBody>
      </p:sp>
    </p:spTree>
    <p:extLst>
      <p:ext uri="{BB962C8B-B14F-4D97-AF65-F5344CB8AC3E}">
        <p14:creationId xmlns:p14="http://schemas.microsoft.com/office/powerpoint/2010/main" val="286003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Please Pause the video at this time and engage in table talk discussions with the following question.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Included in part </a:t>
            </a:r>
            <a:r>
              <a:rPr lang="en-US"/>
              <a:t>4:</a:t>
            </a:r>
            <a:endParaRPr lang="en-US">
              <a:ea typeface="+mn-ea"/>
              <a:cs typeface="+mn-cs"/>
            </a:endParaRPr>
          </a:p>
          <a:p>
            <a:r>
              <a:rPr lang="en-US">
                <a:cs typeface="Calibri"/>
              </a:rPr>
              <a:t>Given that BC's Redesigned curriculum and reporting policy is based upon a standards based assessment approach, it is important to understand:</a:t>
            </a:r>
            <a:endParaRPr lang="en-US"/>
          </a:p>
          <a:p>
            <a:pPr marL="285750" indent="-285750">
              <a:buFont typeface="Arial,Sans-Serif"/>
              <a:buChar char="•"/>
            </a:pPr>
            <a:r>
              <a:rPr lang="en-US"/>
              <a:t>What is standards based assessment?</a:t>
            </a:r>
            <a:endParaRPr lang="en-US">
              <a:cs typeface="Calibri"/>
            </a:endParaRPr>
          </a:p>
          <a:p>
            <a:pPr marL="285750" indent="-285750">
              <a:buFont typeface="Arial,Sans-Serif"/>
              <a:buChar char="•"/>
            </a:pPr>
            <a:r>
              <a:rPr lang="en-US"/>
              <a:t>What’s the difference between traditional assessment standards based assessment and</a:t>
            </a:r>
            <a:endParaRPr lang="en-US">
              <a:cs typeface="Calibri"/>
            </a:endParaRPr>
          </a:p>
          <a:p>
            <a:pPr marL="285750" indent="-285750">
              <a:buFont typeface="Arial,Sans-Serif"/>
              <a:buChar char="•"/>
            </a:pPr>
            <a:r>
              <a:rPr lang="en-US"/>
              <a:t>An analysis of two gradebooks and the learning story they tell</a:t>
            </a:r>
            <a:endParaRPr lang="en-US">
              <a:cs typeface="Calibri"/>
            </a:endParaRPr>
          </a:p>
          <a:p>
            <a:endParaRPr lang="en-US" sz="1200" b="0" i="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2</a:t>
            </a:fld>
            <a:endParaRPr lang="en-CA"/>
          </a:p>
        </p:txBody>
      </p:sp>
    </p:spTree>
    <p:extLst>
      <p:ext uri="{BB962C8B-B14F-4D97-AF65-F5344CB8AC3E}">
        <p14:creationId xmlns:p14="http://schemas.microsoft.com/office/powerpoint/2010/main" val="63926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Standards-based assessment (SBA) is a modern educational approach that emphasizes student learning and achievement, as opposed to simply assigning grades based on performance in a given course. In an SBA system, students receive feedback and a proficiency level based on their demonstrated understanding of specific concepts, knowledge, skills, competencies and/or learning goals. This approach provides students with a clear understanding of their strengths and areas for improvement, as they can see which concepts, knowledge and skills, they have achieved, which ones they have seen growth in, and which ones they need to work on. Additionally, standards-based grading ensures that students receive explanations of the learning goals and success criteria they need to meet in order to achieve proficiency. This approach encourages students to become active participants in their own learning, as they work collaboratively with teachers to co-create learning goals and assess their progress toward achieving them. Ultimately, SBA helps to create a more equitable and effective learning environment, because it makes the learning standards and criteria transparent and visible to students.  The process helps students identify and build on their strengths and receive the support they need to continue to grow and achieve their full potential.</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E146099-839B-484C-A120-BA287108C630}" type="slidenum">
              <a:rPr lang="en-US"/>
              <a:t>3</a:t>
            </a:fld>
            <a:endParaRPr lang="en-US"/>
          </a:p>
        </p:txBody>
      </p:sp>
    </p:spTree>
    <p:extLst>
      <p:ext uri="{BB962C8B-B14F-4D97-AF65-F5344CB8AC3E}">
        <p14:creationId xmlns:p14="http://schemas.microsoft.com/office/powerpoint/2010/main" val="7935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considering the shift to standards based assessment, it is helpful to identify where one is currently in their practice.  We suggest that you pause the video here for a few moments, and take a look at the differences between traditional assessment and standards based assessment and where your are in terms of your assessment processes and practices.  Although we have provided two different approaches, we understand that some people's practices may be a hybrid of the two.  The goal isn't necessarily to be in one or the other, but rather recognizing where you are in the starting of this process.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4</a:t>
            </a:fld>
            <a:endParaRPr lang="en-US"/>
          </a:p>
        </p:txBody>
      </p:sp>
    </p:spTree>
    <p:extLst>
      <p:ext uri="{BB962C8B-B14F-4D97-AF65-F5344CB8AC3E}">
        <p14:creationId xmlns:p14="http://schemas.microsoft.com/office/powerpoint/2010/main" val="276332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Please Pause the video at this time and engage in table talk discussions with the following question.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02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I mentioned before, the redesigned curriculum and the corresponding reporting policy are based on a standards based assessment process that puts the student at the center of the learning.  There are many benefits of standards based assessment which include, giving more meaning to grades, and articulating clear success criteria so that the learning is transparent and aligned with learning standards/goals</a:t>
            </a:r>
            <a:br>
              <a:rPr lang="en-US" dirty="0">
                <a:cs typeface="+mn-lt"/>
              </a:rPr>
            </a:br>
            <a:r>
              <a:rPr lang="en-US" dirty="0"/>
              <a:t>This approach not only helps teachers accurately assess student progress, but it also provides students with a better understanding of their strengths and areas for improvement, allowing them to take ownership of their learning. Additionally, when teachers have access to this information, they can use it to adjust their instruction and provide targeted support, ultimately leading to better outcomes for all students.</a:t>
            </a:r>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6</a:t>
            </a:fld>
            <a:endParaRPr lang="en-US"/>
          </a:p>
        </p:txBody>
      </p:sp>
    </p:spTree>
    <p:extLst>
      <p:ext uri="{BB962C8B-B14F-4D97-AF65-F5344CB8AC3E}">
        <p14:creationId xmlns:p14="http://schemas.microsoft.com/office/powerpoint/2010/main" val="306600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 grades alone may not provide a lot of information about a student's learning. In a traditional grading system, teachers may not have a clear point of reference for success, making grades relative and dependent on an unclear or invisible target that is often a mystery for students. This can make it difficult for students to understand what they need to do to improve and may lead to feelings of frustration or disengagement.</a:t>
            </a:r>
          </a:p>
          <a:p>
            <a:r>
              <a:rPr lang="en-US" dirty="0"/>
              <a:t>On the other hand, with standards-based grading, students are evaluated based on evidence of their learning that connects to specific learning goals and success criteria on a proficiency scale, and that evidence of learning is triangulated and derived from observations, conversations, and products. This approach ensures that all students have the opportunity to demonstrate learning in the way that they feel best represents what they know, understand, and can do, and thereby leads to increased student motivation and success. By emphasizing the criteria for specific skills or knowledge, students can identify their strengths and next steps for improvement.</a:t>
            </a:r>
            <a:endParaRPr lang="en-US" dirty="0">
              <a:cs typeface="Calibri"/>
            </a:endParaRPr>
          </a:p>
          <a:p>
            <a:endParaRPr lang="en-US" dirty="0"/>
          </a:p>
          <a:p>
            <a:r>
              <a:rPr lang="en-US" dirty="0"/>
              <a:t>The assessment process is meaningful and helpful for student growth as they receive specific feedback on what they are doing well and how to improve their skills and knowledge. This type of an assessment process allows students to take ownership of their learning and empowers them to set and achieve their own goals. Additionally, teachers are able to use the data collected through standards-based grading to adjust their instruction and provide targeted support to their students. Ultimately, standards-based grading provides a more equitable, accurate, transparent, and comprehensive way to assess student learning, leading to better outcomes for all students.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7</a:t>
            </a:fld>
            <a:endParaRPr lang="en-US"/>
          </a:p>
        </p:txBody>
      </p:sp>
    </p:spTree>
    <p:extLst>
      <p:ext uri="{BB962C8B-B14F-4D97-AF65-F5344CB8AC3E}">
        <p14:creationId xmlns:p14="http://schemas.microsoft.com/office/powerpoint/2010/main" val="184527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feedback is essential to guide student learning, and it is important to ensure that feedback is directly related to the learning standards/goals and the criteria of the proficiency scale. In addition, learning habits and engagement should be reported separately from academic learning. This approach provides a more comprehensive understanding of student progress in different areas of learning.</a:t>
            </a:r>
            <a:endParaRPr lang="en-US">
              <a:cs typeface="Calibri"/>
            </a:endParaRPr>
          </a:p>
          <a:p>
            <a:r>
              <a:rPr lang="en-US"/>
              <a:t>It is crucial to emphasize that assessment and reporting should not be disciplinary tools. Penalizing students through their marks for behavior can lead to unfair and inaccurate assessment and grading. Teachers should report any behavior that affects student learning informally to parents or caregivers when it occurs, rather than waiting for reporting periods.</a:t>
            </a:r>
            <a:endParaRPr lang="en-US">
              <a:cs typeface="Calibri"/>
            </a:endParaRPr>
          </a:p>
          <a:p>
            <a:endParaRPr lang="en-US"/>
          </a:p>
          <a:p>
            <a:r>
              <a:rPr lang="en-US"/>
              <a:t>By breaking down grades into different learning standards, students can receive better feedback on their areas of strengths and next steps for growth, leading to more effective improvement. Teachers can also benefit from this approach, as it allows them to see which areas of the curriculum may require more attention and adjust their instruction accordingly. Ultimately, standards-based grading promotes a more accurate and detailed representation of a student's academic progress and provides a foundation for targeted and effective learning and instruction.</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CE146099-839B-484C-A120-BA287108C630}" type="slidenum">
              <a:rPr lang="en-US"/>
              <a:t>8</a:t>
            </a:fld>
            <a:endParaRPr lang="en-US"/>
          </a:p>
        </p:txBody>
      </p:sp>
    </p:spTree>
    <p:extLst>
      <p:ext uri="{BB962C8B-B14F-4D97-AF65-F5344CB8AC3E}">
        <p14:creationId xmlns:p14="http://schemas.microsoft.com/office/powerpoint/2010/main" val="173187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Establishing clear learning standards/goals and success criteria in a proficiency scale in the classroom has a number of benefits for both students and teachers. One important benefit is increased accountability, as transparent standards and criteria help keep both students and teachers on track. Teachers know what they are expected to teach, and students know what they are expected to learn and demonstrate. This helps ensure that all parties are working towards the same goals and can identify any areas that need improvement.</a:t>
            </a:r>
            <a:endParaRPr lang="en-US">
              <a:cs typeface="Calibri"/>
            </a:endParaRPr>
          </a:p>
          <a:p>
            <a:r>
              <a:rPr lang="en-US"/>
              <a:t>Another benefit of clear learning standards and success criteria is better feedback for improvement. When assessments are broken down into different learning standards, students can immediately see which areas they excel in and which areas they need to improve upon. This allows them to focus their efforts on specific areas where they need to improve, and also provides teachers with valuable information about areas where they may need to adjust their instruction. For example, if a majority of the class is struggling with a particular standard, the teacher can focus on that standard more moving forward to ensure that all students have a better understanding.</a:t>
            </a:r>
            <a:endParaRPr lang="en-US">
              <a:cs typeface="Calibri"/>
            </a:endParaRPr>
          </a:p>
          <a:p>
            <a:r>
              <a:rPr lang="en-US"/>
              <a:t>Overall, clear learning standards and success criteria on a proficiency scale help create a more organized, accountable, and effective learning environment, benefiting both students and teachers alike.</a:t>
            </a:r>
            <a:endParaRPr lang="en-US">
              <a:cs typeface="Calibri"/>
            </a:endParaRPr>
          </a:p>
          <a:p>
            <a:br>
              <a:rPr lang="en-US">
                <a:cs typeface="+mn-lt"/>
              </a:rPr>
            </a:br>
            <a:endParaRPr lang="en-US"/>
          </a:p>
          <a:p>
            <a:endParaRPr lang="en-US">
              <a:cs typeface="+mn-lt"/>
            </a:endParaRPr>
          </a:p>
        </p:txBody>
      </p:sp>
      <p:sp>
        <p:nvSpPr>
          <p:cNvPr id="4" name="Slide Number Placeholder 3"/>
          <p:cNvSpPr>
            <a:spLocks noGrp="1"/>
          </p:cNvSpPr>
          <p:nvPr>
            <p:ph type="sldNum" sz="quarter" idx="5"/>
          </p:nvPr>
        </p:nvSpPr>
        <p:spPr/>
        <p:txBody>
          <a:bodyPr/>
          <a:lstStyle/>
          <a:p>
            <a:fld id="{CE146099-839B-484C-A120-BA287108C630}" type="slidenum">
              <a:rPr lang="en-US"/>
              <a:t>9</a:t>
            </a:fld>
            <a:endParaRPr lang="en-US"/>
          </a:p>
        </p:txBody>
      </p:sp>
    </p:spTree>
    <p:extLst>
      <p:ext uri="{BB962C8B-B14F-4D97-AF65-F5344CB8AC3E}">
        <p14:creationId xmlns:p14="http://schemas.microsoft.com/office/powerpoint/2010/main" val="14264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196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8023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3256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3916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9841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9224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7052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944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4/14/2023</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4/14/2023</a:t>
            </a:fld>
            <a:endParaRPr lang="en-US"/>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5675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60802A-CB0A-468C-B8E5-6F426F84F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1135" y="1599756"/>
            <a:ext cx="8470898" cy="1625163"/>
          </a:xfrm>
        </p:spPr>
        <p:txBody>
          <a:bodyPr>
            <a:normAutofit fontScale="90000"/>
          </a:bodyPr>
          <a:lstStyle/>
          <a:p>
            <a:pPr algn="ctr"/>
            <a:r>
              <a:rPr lang="en-US"/>
              <a:t>Quality Assessment and Communicating Student Learning</a:t>
            </a:r>
          </a:p>
        </p:txBody>
      </p:sp>
      <p:sp>
        <p:nvSpPr>
          <p:cNvPr id="3" name="Subtitle 2"/>
          <p:cNvSpPr>
            <a:spLocks noGrp="1"/>
          </p:cNvSpPr>
          <p:nvPr>
            <p:ph type="subTitle" idx="1"/>
          </p:nvPr>
        </p:nvSpPr>
        <p:spPr>
          <a:xfrm>
            <a:off x="3992034" y="3635229"/>
            <a:ext cx="5943599" cy="746640"/>
          </a:xfrm>
        </p:spPr>
        <p:txBody>
          <a:bodyPr vert="horz" lIns="91440" tIns="45720" rIns="91440" bIns="45720" rtlCol="0" anchor="t">
            <a:normAutofit fontScale="92500" lnSpcReduction="20000"/>
          </a:bodyPr>
          <a:lstStyle/>
          <a:p>
            <a:pPr algn="ctr"/>
            <a:endParaRPr lang="en-US"/>
          </a:p>
          <a:p>
            <a:r>
              <a:rPr lang="en-US">
                <a:ea typeface="Calibri"/>
                <a:cs typeface="Calibri"/>
              </a:rPr>
              <a:t>Part 4</a:t>
            </a:r>
            <a:endParaRPr lang="en-US"/>
          </a:p>
        </p:txBody>
      </p:sp>
      <p:cxnSp>
        <p:nvCxnSpPr>
          <p:cNvPr id="10" name="Straight Connector 9">
            <a:extLst>
              <a:ext uri="{FF2B5EF4-FFF2-40B4-BE49-F238E27FC236}">
                <a16:creationId xmlns:a16="http://schemas.microsoft.com/office/drawing/2014/main" id="{F37ABF8F-2936-429C-ACD7-A6BD50E44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3658" y="3469192"/>
            <a:ext cx="0" cy="131078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descr="Logo&#10;&#10;Description automatically generated">
            <a:extLst>
              <a:ext uri="{FF2B5EF4-FFF2-40B4-BE49-F238E27FC236}">
                <a16:creationId xmlns:a16="http://schemas.microsoft.com/office/drawing/2014/main" id="{ACFA9490-E8EC-FAC4-9103-0272DA8A345E}"/>
              </a:ext>
            </a:extLst>
          </p:cNvPr>
          <p:cNvPicPr>
            <a:picLocks noChangeAspect="1"/>
          </p:cNvPicPr>
          <p:nvPr/>
        </p:nvPicPr>
        <p:blipFill>
          <a:blip r:embed="rId5"/>
          <a:stretch>
            <a:fillRect/>
          </a:stretch>
        </p:blipFill>
        <p:spPr>
          <a:xfrm>
            <a:off x="6354233" y="3555936"/>
            <a:ext cx="3452283" cy="910293"/>
          </a:xfrm>
          <a:prstGeom prst="rect">
            <a:avLst/>
          </a:prstGeom>
        </p:spPr>
      </p:pic>
      <p:pic>
        <p:nvPicPr>
          <p:cNvPr id="12" name="Audio 11">
            <a:hlinkClick r:id="" action="ppaction://media"/>
            <a:extLst>
              <a:ext uri="{FF2B5EF4-FFF2-40B4-BE49-F238E27FC236}">
                <a16:creationId xmlns:a16="http://schemas.microsoft.com/office/drawing/2014/main" id="{76A2A483-B994-7653-719E-AC1BFADE84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83915915"/>
      </p:ext>
    </p:extLst>
  </p:cSld>
  <p:clrMapOvr>
    <a:masterClrMapping/>
  </p:clrMapOvr>
  <mc:AlternateContent xmlns:mc="http://schemas.openxmlformats.org/markup-compatibility/2006" xmlns:p14="http://schemas.microsoft.com/office/powerpoint/2010/main">
    <mc:Choice Requires="p14">
      <p:transition spd="slow" p14:dur="2000" advTm="7242"/>
    </mc:Choice>
    <mc:Fallback xmlns="">
      <p:transition spd="slow" advTm="7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3A7D-7499-DF26-FB6E-51C23B4AC21D}"/>
              </a:ext>
            </a:extLst>
          </p:cNvPr>
          <p:cNvSpPr>
            <a:spLocks noGrp="1"/>
          </p:cNvSpPr>
          <p:nvPr>
            <p:ph type="title"/>
          </p:nvPr>
        </p:nvSpPr>
        <p:spPr>
          <a:xfrm>
            <a:off x="389016" y="725674"/>
            <a:ext cx="10427840" cy="1086056"/>
          </a:xfrm>
        </p:spPr>
        <p:txBody>
          <a:bodyPr/>
          <a:lstStyle/>
          <a:p>
            <a:r>
              <a:rPr lang="en-US"/>
              <a:t>A tale of 2 gradebooks...</a:t>
            </a:r>
          </a:p>
        </p:txBody>
      </p:sp>
      <p:pic>
        <p:nvPicPr>
          <p:cNvPr id="4" name="Picture 4">
            <a:extLst>
              <a:ext uri="{FF2B5EF4-FFF2-40B4-BE49-F238E27FC236}">
                <a16:creationId xmlns:a16="http://schemas.microsoft.com/office/drawing/2014/main" id="{66F981AB-175C-1F0F-4D11-C54E97CFDD27}"/>
              </a:ext>
            </a:extLst>
          </p:cNvPr>
          <p:cNvPicPr>
            <a:picLocks noGrp="1" noChangeAspect="1"/>
          </p:cNvPicPr>
          <p:nvPr>
            <p:ph idx="1"/>
          </p:nvPr>
        </p:nvPicPr>
        <p:blipFill>
          <a:blip r:embed="rId5"/>
          <a:stretch>
            <a:fillRect/>
          </a:stretch>
        </p:blipFill>
        <p:spPr>
          <a:xfrm>
            <a:off x="472803" y="1999435"/>
            <a:ext cx="7646071" cy="3823035"/>
          </a:xfrm>
        </p:spPr>
      </p:pic>
      <p:sp>
        <p:nvSpPr>
          <p:cNvPr id="3" name="TextBox 2">
            <a:extLst>
              <a:ext uri="{FF2B5EF4-FFF2-40B4-BE49-F238E27FC236}">
                <a16:creationId xmlns:a16="http://schemas.microsoft.com/office/drawing/2014/main" id="{FFB9BE5A-68FD-9DD5-1434-B9AE0E776962}"/>
              </a:ext>
            </a:extLst>
          </p:cNvPr>
          <p:cNvSpPr txBox="1"/>
          <p:nvPr/>
        </p:nvSpPr>
        <p:spPr>
          <a:xfrm>
            <a:off x="8541488" y="1807534"/>
            <a:ext cx="2870790" cy="3983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en-US">
                <a:ea typeface="+mn-lt"/>
                <a:cs typeface="+mn-lt"/>
              </a:rPr>
              <a:t>What story of learning does each gradebook tell?</a:t>
            </a:r>
            <a:endParaRPr lang="en-US"/>
          </a:p>
          <a:p>
            <a:pPr marL="285750" indent="-285750">
              <a:lnSpc>
                <a:spcPct val="120000"/>
              </a:lnSpc>
              <a:spcBef>
                <a:spcPts val="1000"/>
              </a:spcBef>
              <a:buFont typeface="Arial"/>
              <a:buChar char="•"/>
            </a:pPr>
            <a:r>
              <a:rPr lang="en-US">
                <a:ea typeface="+mn-lt"/>
                <a:cs typeface="+mn-lt"/>
              </a:rPr>
              <a:t>How does the data inform teacher next steps, and student next steps?</a:t>
            </a:r>
          </a:p>
          <a:p>
            <a:pPr marL="285750" indent="-285750">
              <a:lnSpc>
                <a:spcPct val="120000"/>
              </a:lnSpc>
              <a:spcBef>
                <a:spcPts val="1000"/>
              </a:spcBef>
              <a:buFont typeface="Arial"/>
              <a:buChar char="•"/>
            </a:pPr>
            <a:r>
              <a:rPr lang="en-US"/>
              <a:t>Which gradebook will help improve student achievement and growth?</a:t>
            </a:r>
          </a:p>
        </p:txBody>
      </p:sp>
      <p:pic>
        <p:nvPicPr>
          <p:cNvPr id="5" name="Audio 4">
            <a:hlinkClick r:id="" action="ppaction://media"/>
            <a:extLst>
              <a:ext uri="{FF2B5EF4-FFF2-40B4-BE49-F238E27FC236}">
                <a16:creationId xmlns:a16="http://schemas.microsoft.com/office/drawing/2014/main" id="{11780B4C-765E-401B-8DC1-88FD01E380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4448380"/>
      </p:ext>
    </p:extLst>
  </p:cSld>
  <p:clrMapOvr>
    <a:masterClrMapping/>
  </p:clrMapOvr>
  <mc:AlternateContent xmlns:mc="http://schemas.openxmlformats.org/markup-compatibility/2006" xmlns:p14="http://schemas.microsoft.com/office/powerpoint/2010/main">
    <mc:Choice Requires="p14">
      <p:transition spd="slow" p14:dur="2000" advTm="26741"/>
    </mc:Choice>
    <mc:Fallback xmlns="">
      <p:transition spd="slow" advTm="26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DA8D8C59-23E4-F990-D797-653EAA068101}"/>
              </a:ext>
            </a:extLst>
          </p:cNvPr>
          <p:cNvSpPr txBox="1"/>
          <p:nvPr/>
        </p:nvSpPr>
        <p:spPr>
          <a:xfrm>
            <a:off x="5598241" y="2863645"/>
            <a:ext cx="394605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a:p>
            <a:r>
              <a:rPr lang="en-US">
                <a:ea typeface="+mn-lt"/>
                <a:cs typeface="+mn-lt"/>
              </a:rPr>
              <a:t>Given that the redesigned curriculum and reporting policy are built on a standards-based assessment approach, what steps will you take to further align with the shift?</a:t>
            </a:r>
          </a:p>
        </p:txBody>
      </p:sp>
      <p:pic>
        <p:nvPicPr>
          <p:cNvPr id="5" name="Audio 4">
            <a:hlinkClick r:id="" action="ppaction://media"/>
            <a:extLst>
              <a:ext uri="{FF2B5EF4-FFF2-40B4-BE49-F238E27FC236}">
                <a16:creationId xmlns:a16="http://schemas.microsoft.com/office/drawing/2014/main" id="{41D96CB9-848D-AD35-0A07-F00946E693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9416027"/>
      </p:ext>
    </p:extLst>
  </p:cSld>
  <p:clrMapOvr>
    <a:masterClrMapping/>
  </p:clrMapOvr>
  <mc:AlternateContent xmlns:mc="http://schemas.openxmlformats.org/markup-compatibility/2006" xmlns:p14="http://schemas.microsoft.com/office/powerpoint/2010/main">
    <mc:Choice Requires="p14">
      <p:transition spd="slow" p14:dur="2000" advTm="8586"/>
    </mc:Choice>
    <mc:Fallback xmlns="">
      <p:transition spd="slow" advTm="8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9DE4-5B5E-2A4F-7CB9-8166B255239F}"/>
              </a:ext>
            </a:extLst>
          </p:cNvPr>
          <p:cNvSpPr>
            <a:spLocks noGrp="1"/>
          </p:cNvSpPr>
          <p:nvPr>
            <p:ph type="title"/>
          </p:nvPr>
        </p:nvSpPr>
        <p:spPr/>
        <p:txBody>
          <a:bodyPr/>
          <a:lstStyle/>
          <a:p>
            <a:r>
              <a:rPr lang="en-US"/>
              <a:t>Included in Part 4</a:t>
            </a:r>
          </a:p>
        </p:txBody>
      </p:sp>
      <p:sp>
        <p:nvSpPr>
          <p:cNvPr id="3" name="Content Placeholder 2">
            <a:extLst>
              <a:ext uri="{FF2B5EF4-FFF2-40B4-BE49-F238E27FC236}">
                <a16:creationId xmlns:a16="http://schemas.microsoft.com/office/drawing/2014/main" id="{5B2E0662-279B-307E-541C-BE7E167D64A7}"/>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4" name="TextBox 1">
            <a:extLst>
              <a:ext uri="{FF2B5EF4-FFF2-40B4-BE49-F238E27FC236}">
                <a16:creationId xmlns:a16="http://schemas.microsoft.com/office/drawing/2014/main" id="{9DBCAC8D-9344-DB88-275C-0F580D754264}"/>
              </a:ext>
            </a:extLst>
          </p:cNvPr>
          <p:cNvSpPr txBox="1"/>
          <p:nvPr/>
        </p:nvSpPr>
        <p:spPr>
          <a:xfrm>
            <a:off x="945547" y="2169196"/>
            <a:ext cx="10000554"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a:buChar char="•"/>
            </a:pPr>
            <a:r>
              <a:rPr lang="en-US">
                <a:ea typeface="+mn-lt"/>
                <a:cs typeface="+mn-lt"/>
              </a:rPr>
              <a:t>Standards-Based Assessment: What is it?</a:t>
            </a:r>
            <a:endParaRPr lang="en-US"/>
          </a:p>
          <a:p>
            <a:pPr>
              <a:buFont typeface="Arial"/>
              <a:buChar char="•"/>
            </a:pPr>
            <a:r>
              <a:rPr lang="en-US">
                <a:ea typeface="+mn-lt"/>
                <a:cs typeface="+mn-lt"/>
              </a:rPr>
              <a:t> Traditional Assessment vs Standards Based Assessment: What’s the difference?</a:t>
            </a:r>
            <a:endParaRPr lang="en-US"/>
          </a:p>
          <a:p>
            <a:pPr>
              <a:buFont typeface="Arial"/>
              <a:buChar char="•"/>
            </a:pPr>
            <a:r>
              <a:rPr lang="en-US"/>
              <a:t> A tale of two gradebooks...</a:t>
            </a:r>
          </a:p>
          <a:p>
            <a:pPr>
              <a:buFont typeface="Arial"/>
              <a:buChar char="•"/>
            </a:pPr>
            <a:endParaRPr lang="en-US">
              <a:ea typeface="+mn-lt"/>
              <a:cs typeface="+mn-lt"/>
            </a:endParaRPr>
          </a:p>
          <a:p>
            <a:pPr algn="l"/>
            <a:endParaRPr lang="en-US"/>
          </a:p>
          <a:p>
            <a:pPr marL="285750" indent="-285750">
              <a:buFont typeface="Arial"/>
              <a:buChar char="•"/>
            </a:pPr>
            <a:endParaRPr lang="en-US"/>
          </a:p>
          <a:p>
            <a:endParaRPr lang="en-US"/>
          </a:p>
        </p:txBody>
      </p:sp>
      <p:pic>
        <p:nvPicPr>
          <p:cNvPr id="6" name="Audio 5">
            <a:hlinkClick r:id="" action="ppaction://media"/>
            <a:extLst>
              <a:ext uri="{FF2B5EF4-FFF2-40B4-BE49-F238E27FC236}">
                <a16:creationId xmlns:a16="http://schemas.microsoft.com/office/drawing/2014/main" id="{F1110862-BD7F-2F56-B9E2-F03F13CD95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6338838"/>
      </p:ext>
    </p:extLst>
  </p:cSld>
  <p:clrMapOvr>
    <a:masterClrMapping/>
  </p:clrMapOvr>
  <mc:AlternateContent xmlns:mc="http://schemas.openxmlformats.org/markup-compatibility/2006" xmlns:p14="http://schemas.microsoft.com/office/powerpoint/2010/main">
    <mc:Choice Requires="p14">
      <p:transition spd="slow" p14:dur="2000" advTm="20224"/>
    </mc:Choice>
    <mc:Fallback xmlns="">
      <p:transition spd="slow" advTm="20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0526-BB74-3E53-0F57-C9EA96C89DB9}"/>
              </a:ext>
            </a:extLst>
          </p:cNvPr>
          <p:cNvSpPr>
            <a:spLocks noGrp="1"/>
          </p:cNvSpPr>
          <p:nvPr>
            <p:ph type="title"/>
          </p:nvPr>
        </p:nvSpPr>
        <p:spPr/>
        <p:txBody>
          <a:bodyPr>
            <a:normAutofit fontScale="90000"/>
          </a:bodyPr>
          <a:lstStyle/>
          <a:p>
            <a:r>
              <a:rPr lang="en-US"/>
              <a:t>What is Standards-Based Assessment (SBA)?</a:t>
            </a:r>
          </a:p>
        </p:txBody>
      </p:sp>
      <p:sp>
        <p:nvSpPr>
          <p:cNvPr id="3" name="Content Placeholder 2">
            <a:extLst>
              <a:ext uri="{FF2B5EF4-FFF2-40B4-BE49-F238E27FC236}">
                <a16:creationId xmlns:a16="http://schemas.microsoft.com/office/drawing/2014/main" id="{D56AEA8A-4459-7F67-BA89-668733AACFA4}"/>
              </a:ext>
            </a:extLst>
          </p:cNvPr>
          <p:cNvSpPr>
            <a:spLocks noGrp="1"/>
          </p:cNvSpPr>
          <p:nvPr>
            <p:ph idx="1"/>
          </p:nvPr>
        </p:nvSpPr>
        <p:spPr/>
        <p:txBody>
          <a:bodyPr vert="horz" lIns="91440" tIns="45720" rIns="91440" bIns="45720" rtlCol="0" anchor="t">
            <a:normAutofit/>
          </a:bodyPr>
          <a:lstStyle/>
          <a:p>
            <a:r>
              <a:rPr lang="en-US"/>
              <a:t>a system which focuses on student learning and is based on demonstrated understanding of specific concepts, knowledge, skills, and competencies (what students should know and be able to do)</a:t>
            </a:r>
          </a:p>
          <a:p>
            <a:r>
              <a:rPr lang="en-US">
                <a:ea typeface="+mn-lt"/>
                <a:cs typeface="+mn-lt"/>
              </a:rPr>
              <a:t>Success criteria for each learning standard/goal is clearly articulated and whenever possible, co-constructed with students</a:t>
            </a:r>
          </a:p>
          <a:p>
            <a:r>
              <a:rPr lang="en-US"/>
              <a:t>students receive feedback and a proficiency level for each learning standards/goal, identifying areas of growth and next steps for improvement</a:t>
            </a:r>
          </a:p>
          <a:p>
            <a:endParaRPr lang="en-US"/>
          </a:p>
          <a:p>
            <a:endParaRPr lang="en-US"/>
          </a:p>
        </p:txBody>
      </p:sp>
      <p:pic>
        <p:nvPicPr>
          <p:cNvPr id="6" name="Audio 5">
            <a:hlinkClick r:id="" action="ppaction://media"/>
            <a:extLst>
              <a:ext uri="{FF2B5EF4-FFF2-40B4-BE49-F238E27FC236}">
                <a16:creationId xmlns:a16="http://schemas.microsoft.com/office/drawing/2014/main" id="{AFF449FD-88C1-FE96-FB24-78B7DE1FC2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13469416"/>
      </p:ext>
    </p:extLst>
  </p:cSld>
  <p:clrMapOvr>
    <a:masterClrMapping/>
  </p:clrMapOvr>
  <mc:AlternateContent xmlns:mc="http://schemas.openxmlformats.org/markup-compatibility/2006" xmlns:p14="http://schemas.microsoft.com/office/powerpoint/2010/main">
    <mc:Choice Requires="p14">
      <p:transition spd="slow" p14:dur="2000" advTm="76928"/>
    </mc:Choice>
    <mc:Fallback xmlns="">
      <p:transition spd="slow" advTm="76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4">
            <a:extLst>
              <a:ext uri="{FF2B5EF4-FFF2-40B4-BE49-F238E27FC236}">
                <a16:creationId xmlns:a16="http://schemas.microsoft.com/office/drawing/2014/main" id="{C7BA4BD7-E3E6-CF54-E7AA-34ED764BA4CB}"/>
              </a:ext>
            </a:extLst>
          </p:cNvPr>
          <p:cNvGraphicFramePr>
            <a:graphicFrameLocks/>
          </p:cNvGraphicFramePr>
          <p:nvPr>
            <p:extLst>
              <p:ext uri="{D42A27DB-BD31-4B8C-83A1-F6EECF244321}">
                <p14:modId xmlns:p14="http://schemas.microsoft.com/office/powerpoint/2010/main" val="3997831195"/>
              </p:ext>
            </p:extLst>
          </p:nvPr>
        </p:nvGraphicFramePr>
        <p:xfrm>
          <a:off x="679621" y="109837"/>
          <a:ext cx="10987959" cy="5940328"/>
        </p:xfrm>
        <a:graphic>
          <a:graphicData uri="http://schemas.openxmlformats.org/drawingml/2006/table">
            <a:tbl>
              <a:tblPr firstRow="1" bandRow="1">
                <a:noFill/>
                <a:tableStyleId>{5C22544A-7EE6-4342-B048-85BDC9FD1C3A}</a:tableStyleId>
              </a:tblPr>
              <a:tblGrid>
                <a:gridCol w="5262880">
                  <a:extLst>
                    <a:ext uri="{9D8B030D-6E8A-4147-A177-3AD203B41FA5}">
                      <a16:colId xmlns:a16="http://schemas.microsoft.com/office/drawing/2014/main" val="3990924751"/>
                    </a:ext>
                  </a:extLst>
                </a:gridCol>
                <a:gridCol w="5725079">
                  <a:extLst>
                    <a:ext uri="{9D8B030D-6E8A-4147-A177-3AD203B41FA5}">
                      <a16:colId xmlns:a16="http://schemas.microsoft.com/office/drawing/2014/main" val="2747991877"/>
                    </a:ext>
                  </a:extLst>
                </a:gridCol>
              </a:tblGrid>
              <a:tr h="625261">
                <a:tc>
                  <a:txBody>
                    <a:bodyPr/>
                    <a:lstStyle/>
                    <a:p>
                      <a:pPr algn="ctr"/>
                      <a:r>
                        <a:rPr lang="en-US" sz="2400" b="0" cap="none" spc="0">
                          <a:solidFill>
                            <a:schemeClr val="tx1"/>
                          </a:solidFill>
                          <a:effectLst/>
                        </a:rPr>
                        <a:t>TRADITIONAL ASSESSMENT</a:t>
                      </a:r>
                      <a:endParaRPr lang="en-US" sz="2400" b="0" cap="none" spc="0">
                        <a:solidFill>
                          <a:schemeClr val="tx1"/>
                        </a:solidFill>
                        <a:effectLst/>
                        <a:latin typeface="Arial"/>
                      </a:endParaRPr>
                    </a:p>
                  </a:txBody>
                  <a:tcPr marL="30566" marR="30566" marT="30566" marB="61132" anchor="b">
                    <a:lnL w="12700" cmpd="sng">
                      <a:noFill/>
                    </a:lnL>
                    <a:lnR w="12700" cmpd="sng">
                      <a:noFill/>
                    </a:lnR>
                    <a:lnT w="9525" cap="flat" cmpd="sng" algn="ctr">
                      <a:noFill/>
                      <a:prstDash val="solid"/>
                    </a:lnT>
                    <a:lnB w="38100" cmpd="sng">
                      <a:noFill/>
                    </a:lnB>
                    <a:noFill/>
                  </a:tcPr>
                </a:tc>
                <a:tc>
                  <a:txBody>
                    <a:bodyPr/>
                    <a:lstStyle/>
                    <a:p>
                      <a:pPr algn="ctr"/>
                      <a:r>
                        <a:rPr lang="en-US" sz="2400" b="0" cap="none" spc="0">
                          <a:solidFill>
                            <a:schemeClr val="tx1"/>
                          </a:solidFill>
                          <a:effectLst/>
                        </a:rPr>
                        <a:t>STANDARDS-BASED ASSESSMENT</a:t>
                      </a:r>
                      <a:endParaRPr lang="en-US" sz="2400" b="0" cap="none" spc="0">
                        <a:solidFill>
                          <a:schemeClr val="tx1"/>
                        </a:solidFill>
                        <a:effectLst/>
                        <a:latin typeface="Arial"/>
                      </a:endParaRPr>
                    </a:p>
                  </a:txBody>
                  <a:tcPr marL="30566" marR="30566" marT="30566" marB="6113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657742764"/>
                  </a:ext>
                </a:extLst>
              </a:tr>
              <a:tr h="1798320">
                <a:tc>
                  <a:txBody>
                    <a:bodyPr/>
                    <a:lstStyle/>
                    <a:p>
                      <a:pPr algn="l"/>
                      <a:endParaRPr lang="en-US" sz="1300" cap="none" spc="0">
                        <a:solidFill>
                          <a:schemeClr val="bg1"/>
                        </a:solidFill>
                        <a:effectLst/>
                      </a:endParaRPr>
                    </a:p>
                    <a:p>
                      <a:pPr lvl="0" algn="l">
                        <a:buNone/>
                      </a:pPr>
                      <a:r>
                        <a:rPr lang="en-US" sz="1300" cap="none" spc="0">
                          <a:solidFill>
                            <a:schemeClr val="bg1"/>
                          </a:solidFill>
                          <a:effectLst/>
                        </a:rPr>
                        <a:t>Feedback is often focused on a specific task and/or assignment. Often the goal of the assessment is to provide a number that can be turned into a percentage.</a:t>
                      </a:r>
                      <a:endParaRPr lang="en-US" sz="1300" cap="none" spc="0">
                        <a:solidFill>
                          <a:schemeClr val="bg1"/>
                        </a:solidFill>
                        <a:effectLst/>
                        <a:latin typeface="Arial"/>
                      </a:endParaRPr>
                    </a:p>
                    <a:p>
                      <a:pPr lvl="0" algn="l">
                        <a:buNone/>
                      </a:pPr>
                      <a:endParaRPr lang="en-US" sz="1300" cap="none" spc="0">
                        <a:solidFill>
                          <a:schemeClr val="bg1"/>
                        </a:solidFill>
                        <a:effectLst/>
                      </a:endParaRPr>
                    </a:p>
                    <a:p>
                      <a:pPr lvl="0" algn="l">
                        <a:buNone/>
                      </a:pPr>
                      <a:r>
                        <a:rPr lang="en-US" sz="1300" cap="none" spc="0">
                          <a:solidFill>
                            <a:schemeClr val="bg1"/>
                          </a:solidFill>
                          <a:effectLst/>
                        </a:rPr>
                        <a:t>Feedback may be accompanied with a rubric that describes the ways in which the student has and has not met the criteria of the task.</a:t>
                      </a:r>
                      <a:endParaRPr lang="en-US" sz="1300" cap="none" spc="0">
                        <a:solidFill>
                          <a:schemeClr val="bg1"/>
                        </a:solidFill>
                        <a:effectLst/>
                        <a:latin typeface="Arial"/>
                      </a:endParaRPr>
                    </a:p>
                    <a:p>
                      <a:pPr lvl="0" algn="l">
                        <a:buNone/>
                      </a:pPr>
                      <a:endParaRPr lang="en-US" sz="1300" cap="none" spc="0">
                        <a:solidFill>
                          <a:schemeClr val="bg1"/>
                        </a:solidFill>
                        <a:effectLst/>
                      </a:endParaRPr>
                    </a:p>
                    <a:p>
                      <a:pPr lvl="0" algn="l">
                        <a:buNone/>
                      </a:pPr>
                      <a:r>
                        <a:rPr lang="en-US" sz="1300" cap="none" spc="0">
                          <a:solidFill>
                            <a:schemeClr val="bg1"/>
                          </a:solidFill>
                          <a:effectLst/>
                        </a:rPr>
                        <a:t>Feedback is generally given at the end of the learning process.</a:t>
                      </a:r>
                    </a:p>
                  </a:txBody>
                  <a:tcPr marL="30566" marR="30566" marT="30566" marB="61132" anchor="ctr">
                    <a:lnL w="12700" cmpd="sng">
                      <a:noFill/>
                      <a:prstDash val="solid"/>
                    </a:lnL>
                    <a:lnR w="12700" cmpd="sng">
                      <a:noFill/>
                      <a:prstDash val="solid"/>
                    </a:lnR>
                    <a:lnT w="38100" cmpd="sng">
                      <a:noFill/>
                    </a:lnT>
                    <a:lnB w="12700" cmpd="sng">
                      <a:noFill/>
                      <a:prstDash val="solid"/>
                    </a:lnB>
                    <a:solidFill>
                      <a:schemeClr val="accent1">
                        <a:lumMod val="20000"/>
                        <a:lumOff val="80000"/>
                      </a:schemeClr>
                    </a:solidFill>
                  </a:tcPr>
                </a:tc>
                <a:tc>
                  <a:txBody>
                    <a:bodyPr/>
                    <a:lstStyle/>
                    <a:p>
                      <a:pPr algn="l"/>
                      <a:r>
                        <a:rPr lang="en-US" sz="1300" cap="none" spc="0">
                          <a:solidFill>
                            <a:schemeClr val="bg1"/>
                          </a:solidFill>
                          <a:effectLst/>
                        </a:rPr>
                        <a:t>Feedback is focused on specific learning standards/goals that are being developed.</a:t>
                      </a:r>
                      <a:endParaRPr lang="en-US" sz="1300" cap="none" spc="0">
                        <a:solidFill>
                          <a:schemeClr val="bg1"/>
                        </a:solidFill>
                        <a:effectLst/>
                        <a:latin typeface="Arial"/>
                      </a:endParaRPr>
                    </a:p>
                    <a:p>
                      <a:pPr lvl="0" algn="l">
                        <a:buNone/>
                      </a:pPr>
                      <a:endParaRPr lang="en-US" sz="1300" cap="none" spc="0">
                        <a:solidFill>
                          <a:schemeClr val="bg1"/>
                        </a:solidFill>
                        <a:effectLst/>
                      </a:endParaRPr>
                    </a:p>
                    <a:p>
                      <a:pPr lvl="0" algn="l">
                        <a:buNone/>
                      </a:pPr>
                      <a:r>
                        <a:rPr lang="en-US" sz="1300" cap="none" spc="0">
                          <a:solidFill>
                            <a:schemeClr val="bg1"/>
                          </a:solidFill>
                          <a:effectLst/>
                        </a:rPr>
                        <a:t>Feedback is also based on the learning progression/scale for a specific learning standard/goal, so that students understand how to continue to grow and develop.</a:t>
                      </a:r>
                    </a:p>
                    <a:p>
                      <a:pPr lvl="0" algn="l">
                        <a:buNone/>
                      </a:pPr>
                      <a:endParaRPr lang="en-US" sz="1300" cap="none" spc="0">
                        <a:solidFill>
                          <a:schemeClr val="bg1"/>
                        </a:solidFill>
                        <a:effectLst/>
                      </a:endParaRPr>
                    </a:p>
                    <a:p>
                      <a:pPr lvl="0" algn="l">
                        <a:buNone/>
                      </a:pPr>
                      <a:r>
                        <a:rPr lang="en-US" sz="1300" cap="none" spc="0">
                          <a:solidFill>
                            <a:schemeClr val="bg1"/>
                          </a:solidFill>
                          <a:effectLst/>
                        </a:rPr>
                        <a:t>Feedback is generally given throughout the learning process.</a:t>
                      </a:r>
                    </a:p>
                  </a:txBody>
                  <a:tcPr marL="30566" marR="30566" marT="30566" marB="61132" anchor="ctr">
                    <a:lnL w="12700" cmpd="sng">
                      <a:noFill/>
                      <a:prstDash val="solid"/>
                    </a:lnL>
                    <a:lnR w="12700" cmpd="sng">
                      <a:noFill/>
                      <a:prstDash val="solid"/>
                    </a:lnR>
                    <a:lnT w="38100" cmpd="sng">
                      <a:noFill/>
                    </a:lnT>
                    <a:lnB w="12700" cmpd="sng">
                      <a:noFill/>
                      <a:prstDash val="solid"/>
                    </a:lnB>
                    <a:solidFill>
                      <a:schemeClr val="accent1">
                        <a:lumMod val="20000"/>
                        <a:lumOff val="80000"/>
                      </a:schemeClr>
                    </a:solidFill>
                  </a:tcPr>
                </a:tc>
                <a:extLst>
                  <a:ext uri="{0D108BD9-81ED-4DB2-BD59-A6C34878D82A}">
                    <a16:rowId xmlns:a16="http://schemas.microsoft.com/office/drawing/2014/main" val="3833804368"/>
                  </a:ext>
                </a:extLst>
              </a:tr>
              <a:tr h="1237220">
                <a:tc>
                  <a:txBody>
                    <a:bodyPr/>
                    <a:lstStyle/>
                    <a:p>
                      <a:pPr algn="l"/>
                      <a:endParaRPr lang="en-US" sz="1300" cap="none" spc="0">
                        <a:solidFill>
                          <a:schemeClr val="bg1"/>
                        </a:solidFill>
                        <a:effectLst/>
                      </a:endParaRPr>
                    </a:p>
                    <a:p>
                      <a:pPr lvl="0" algn="l">
                        <a:buNone/>
                      </a:pPr>
                      <a:r>
                        <a:rPr lang="en-US" sz="1300" cap="none" spc="0">
                          <a:solidFill>
                            <a:schemeClr val="bg1"/>
                          </a:solidFill>
                          <a:effectLst/>
                        </a:rPr>
                        <a:t>Assessments are tracked in a gradebook and often broken down into assignments/quiz/projects/tests, etc.</a:t>
                      </a:r>
                      <a:endParaRPr lang="en-US" sz="1300"/>
                    </a:p>
                    <a:p>
                      <a:pPr lvl="0" algn="l">
                        <a:buNone/>
                      </a:pPr>
                      <a:endParaRPr lang="en-US" sz="1300" cap="none" spc="0">
                        <a:solidFill>
                          <a:schemeClr val="bg1"/>
                        </a:solidFill>
                        <a:effectLst/>
                      </a:endParaRPr>
                    </a:p>
                    <a:p>
                      <a:pPr lvl="0" algn="l">
                        <a:buNone/>
                      </a:pPr>
                      <a:r>
                        <a:rPr lang="en-US" sz="1300" cap="none" spc="0">
                          <a:solidFill>
                            <a:schemeClr val="bg1"/>
                          </a:solidFill>
                          <a:effectLst/>
                        </a:rPr>
                        <a:t>Students may only have one opportunity to demonstrate learning for that particular task.  </a:t>
                      </a:r>
                    </a:p>
                    <a:p>
                      <a:pPr lvl="0" algn="l">
                        <a:buNone/>
                      </a:pPr>
                      <a:endParaRPr lang="en-US" sz="1300" cap="none" spc="0">
                        <a:solidFill>
                          <a:schemeClr val="bg1"/>
                        </a:solidFill>
                        <a:effectLst/>
                      </a:endParaRPr>
                    </a:p>
                    <a:p>
                      <a:pPr lvl="0" algn="l">
                        <a:buNone/>
                      </a:pPr>
                      <a:r>
                        <a:rPr lang="en-US" sz="1300" cap="none" spc="0">
                          <a:solidFill>
                            <a:schemeClr val="bg1"/>
                          </a:solidFill>
                          <a:effectLst/>
                        </a:rPr>
                        <a:t>Marks are generally an average of all the learning. </a:t>
                      </a:r>
                      <a:r>
                        <a:rPr lang="en-US" sz="1300" b="0" i="0" u="none" strike="noStrike" cap="none" spc="0" noProof="0">
                          <a:solidFill>
                            <a:schemeClr val="bg1"/>
                          </a:solidFill>
                          <a:effectLst/>
                          <a:latin typeface="Georgia Pro Light"/>
                        </a:rPr>
                        <a:t>This may mean averaging students' early struggles with the material together with their improved understanding.</a:t>
                      </a:r>
                      <a:endParaRPr lang="en-US" sz="1300" b="0" i="0" u="none" strike="noStrike" cap="none" spc="0" noProof="0">
                        <a:effectLst/>
                        <a:latin typeface="Georgia Pro Light"/>
                      </a:endParaRPr>
                    </a:p>
                    <a:p>
                      <a:pPr lvl="0" algn="l">
                        <a:buNone/>
                      </a:pPr>
                      <a:endParaRPr lang="en-US" sz="1300" cap="none" spc="0">
                        <a:solidFill>
                          <a:schemeClr val="bg1"/>
                        </a:solidFill>
                        <a:effectLst/>
                      </a:endParaRPr>
                    </a:p>
                    <a:p>
                      <a:pPr lvl="0" algn="l">
                        <a:buNone/>
                      </a:pPr>
                      <a:endParaRPr lang="en-US" sz="1300" cap="none" spc="0">
                        <a:solidFill>
                          <a:schemeClr val="bg1"/>
                        </a:solidFill>
                        <a:effectLst/>
                      </a:endParaRPr>
                    </a:p>
                  </a:txBody>
                  <a:tcPr marL="30566" marR="30566" marT="30566" marB="61132" anchor="ctr">
                    <a:lnL w="12700" cmpd="sng">
                      <a:noFill/>
                      <a:prstDash val="solid"/>
                    </a:lnL>
                    <a:lnR w="12700" cmpd="sng">
                      <a:noFill/>
                      <a:prstDash val="solid"/>
                    </a:lnR>
                    <a:lnT w="12700" cmpd="sng">
                      <a:noFill/>
                      <a:prstDash val="solid"/>
                    </a:lnT>
                    <a:lnB w="12700" cap="flat" cmpd="sng" algn="ctr">
                      <a:solidFill>
                        <a:schemeClr val="accent1"/>
                      </a:solidFill>
                      <a:prstDash val="solid"/>
                    </a:lnB>
                    <a:solidFill>
                      <a:schemeClr val="tx1">
                        <a:lumMod val="50000"/>
                        <a:lumOff val="50000"/>
                      </a:schemeClr>
                    </a:solidFill>
                  </a:tcPr>
                </a:tc>
                <a:tc>
                  <a:txBody>
                    <a:bodyPr/>
                    <a:lstStyle/>
                    <a:p>
                      <a:pPr algn="l"/>
                      <a:r>
                        <a:rPr lang="en-US" sz="1300" cap="none" spc="0">
                          <a:solidFill>
                            <a:schemeClr val="bg1"/>
                          </a:solidFill>
                          <a:effectLst/>
                        </a:rPr>
                        <a:t>Assessments are tracked in a gradebook that is broken down by learning standards/goals.</a:t>
                      </a:r>
                    </a:p>
                    <a:p>
                      <a:pPr lvl="0" algn="l">
                        <a:buNone/>
                      </a:pPr>
                      <a:endParaRPr lang="en-US" sz="1300" cap="none" spc="0">
                        <a:solidFill>
                          <a:schemeClr val="bg1"/>
                        </a:solidFill>
                        <a:effectLst/>
                      </a:endParaRPr>
                    </a:p>
                    <a:p>
                      <a:pPr lvl="0" algn="l">
                        <a:buNone/>
                      </a:pPr>
                      <a:r>
                        <a:rPr lang="en-US" sz="1300" cap="none" spc="0">
                          <a:solidFill>
                            <a:schemeClr val="bg1"/>
                          </a:solidFill>
                          <a:effectLst/>
                        </a:rPr>
                        <a:t>Students have multiple opportunities to demonstrate their learning for the variety of learning standards/goals.  A learning standard may be assessed multiple times over a semester/year.</a:t>
                      </a:r>
                      <a:endParaRPr lang="en-US" sz="1300" cap="none" spc="0">
                        <a:solidFill>
                          <a:schemeClr val="bg1"/>
                        </a:solidFill>
                        <a:effectLst/>
                        <a:latin typeface="Arial"/>
                      </a:endParaRPr>
                    </a:p>
                    <a:p>
                      <a:pPr lvl="0" algn="l">
                        <a:buNone/>
                      </a:pPr>
                      <a:endParaRPr lang="en-US" sz="1300" cap="none" spc="0">
                        <a:solidFill>
                          <a:schemeClr val="bg1"/>
                        </a:solidFill>
                        <a:effectLst/>
                      </a:endParaRPr>
                    </a:p>
                    <a:p>
                      <a:pPr lvl="0" algn="l">
                        <a:buNone/>
                      </a:pPr>
                      <a:r>
                        <a:rPr lang="en-US" sz="1300" cap="none" spc="0">
                          <a:solidFill>
                            <a:schemeClr val="bg1"/>
                          </a:solidFill>
                          <a:effectLst/>
                        </a:rPr>
                        <a:t>As they improve, they progress along the proficiency scale and earlier mistakes are no longer factored into their overall mark. Marks are based on the most recent demonstrations of learning.</a:t>
                      </a:r>
                      <a:endParaRPr lang="en-US" sz="1300" cap="none" spc="0">
                        <a:solidFill>
                          <a:schemeClr val="bg1"/>
                        </a:solidFill>
                        <a:effectLst/>
                        <a:latin typeface="Arial"/>
                      </a:endParaRPr>
                    </a:p>
                  </a:txBody>
                  <a:tcPr marL="30566" marR="30566" marT="30566" marB="61132" anchor="ctr">
                    <a:lnL w="12700" cmpd="sng">
                      <a:noFill/>
                      <a:prstDash val="solid"/>
                    </a:lnL>
                    <a:lnR w="12700" cmpd="sng">
                      <a:noFill/>
                      <a:prstDash val="solid"/>
                    </a:lnR>
                    <a:lnT w="12700" cmpd="sng">
                      <a:noFill/>
                      <a:prstDash val="solid"/>
                    </a:lnT>
                    <a:lnB w="12700" cap="flat" cmpd="sng" algn="ctr">
                      <a:solidFill>
                        <a:schemeClr val="accent1"/>
                      </a:solidFill>
                      <a:prstDash val="solid"/>
                    </a:lnB>
                    <a:solidFill>
                      <a:schemeClr val="tx1">
                        <a:lumMod val="50000"/>
                        <a:lumOff val="50000"/>
                      </a:schemeClr>
                    </a:solidFill>
                  </a:tcPr>
                </a:tc>
                <a:extLst>
                  <a:ext uri="{0D108BD9-81ED-4DB2-BD59-A6C34878D82A}">
                    <a16:rowId xmlns:a16="http://schemas.microsoft.com/office/drawing/2014/main" val="42673641"/>
                  </a:ext>
                </a:extLst>
              </a:tr>
              <a:tr h="971151">
                <a:tc>
                  <a:txBody>
                    <a:bodyPr/>
                    <a:lstStyle/>
                    <a:p>
                      <a:pPr lvl="0" algn="l">
                        <a:buNone/>
                      </a:pPr>
                      <a:r>
                        <a:rPr lang="en-US" sz="1300" b="0" i="0" u="none" strike="noStrike" cap="none" spc="0" noProof="0">
                          <a:solidFill>
                            <a:schemeClr val="bg1"/>
                          </a:solidFill>
                          <a:effectLst/>
                          <a:latin typeface="Georgia Pro Light"/>
                        </a:rPr>
                        <a:t>Teachers use letter grades and percentages that measure a single goal of whether a student passed or failed</a:t>
                      </a:r>
                      <a:endParaRPr lang="en-US" sz="1300"/>
                    </a:p>
                    <a:p>
                      <a:pPr lvl="0" algn="l">
                        <a:buNone/>
                      </a:pPr>
                      <a:r>
                        <a:rPr lang="en-US" sz="1300" b="0" i="0" u="none" strike="noStrike" cap="none" spc="0" noProof="0">
                          <a:solidFill>
                            <a:schemeClr val="bg1"/>
                          </a:solidFill>
                          <a:effectLst/>
                        </a:rPr>
                        <a:t>Students pass or fail based on the percentage/grades they get in their overall assessments. </a:t>
                      </a:r>
                      <a:endParaRPr lang="en-US" sz="1300" b="0" i="0" u="none" strike="noStrike" cap="none" spc="0" noProof="0">
                        <a:solidFill>
                          <a:schemeClr val="bg1"/>
                        </a:solidFill>
                        <a:effectLst/>
                        <a:latin typeface="Georgia Pro Light"/>
                      </a:endParaRPr>
                    </a:p>
                  </a:txBody>
                  <a:tcPr marL="30566" marR="30566" marT="30566" marB="61132" anchor="ctr">
                    <a:lnL w="0">
                      <a:noFill/>
                    </a:lnL>
                    <a:lnR w="0">
                      <a:noFill/>
                    </a:lnR>
                    <a:lnT w="12700">
                      <a:solidFill>
                        <a:schemeClr val="accent1"/>
                      </a:solidFill>
                    </a:lnT>
                    <a:lnB w="12700">
                      <a:solidFill>
                        <a:schemeClr val="accent1"/>
                      </a:solidFill>
                    </a:lnB>
                    <a:solidFill>
                      <a:schemeClr val="accent1">
                        <a:lumMod val="20000"/>
                        <a:lumOff val="80000"/>
                      </a:schemeClr>
                    </a:solidFill>
                  </a:tcPr>
                </a:tc>
                <a:tc>
                  <a:txBody>
                    <a:bodyPr/>
                    <a:lstStyle/>
                    <a:p>
                      <a:pPr lvl="0" algn="l">
                        <a:buNone/>
                      </a:pPr>
                      <a:r>
                        <a:rPr lang="en-US" sz="1300" b="0" i="0" u="none" strike="noStrike" cap="none" spc="0" noProof="0">
                          <a:solidFill>
                            <a:schemeClr val="bg1"/>
                          </a:solidFill>
                          <a:effectLst/>
                        </a:rPr>
                        <a:t>Students develop their skills, knowledge and competencies based on the multiple assessment criteria given to them throughout the academic year. Students continue to develop from where they are in each learning standard/goal for an area of learning.</a:t>
                      </a:r>
                      <a:endParaRPr lang="en-US" sz="1300" b="0" i="0" u="none" strike="noStrike" noProof="0">
                        <a:solidFill>
                          <a:schemeClr val="bg1"/>
                        </a:solidFill>
                      </a:endParaRPr>
                    </a:p>
                  </a:txBody>
                  <a:tcPr marL="30566" marR="30566" marT="30566" marB="61132" anchor="ctr">
                    <a:lnL w="0">
                      <a:noFill/>
                    </a:lnL>
                    <a:lnR w="0">
                      <a:noFill/>
                    </a:lnR>
                    <a:lnT w="12700">
                      <a:solidFill>
                        <a:schemeClr val="accent1"/>
                      </a:solidFill>
                    </a:lnT>
                    <a:lnB w="12700">
                      <a:solidFill>
                        <a:schemeClr val="accent1"/>
                      </a:solidFill>
                    </a:lnB>
                    <a:solidFill>
                      <a:schemeClr val="accent1">
                        <a:lumMod val="20000"/>
                        <a:lumOff val="80000"/>
                      </a:schemeClr>
                    </a:solidFill>
                  </a:tcPr>
                </a:tc>
                <a:extLst>
                  <a:ext uri="{0D108BD9-81ED-4DB2-BD59-A6C34878D82A}">
                    <a16:rowId xmlns:a16="http://schemas.microsoft.com/office/drawing/2014/main" val="3939561550"/>
                  </a:ext>
                </a:extLst>
              </a:tr>
            </a:tbl>
          </a:graphicData>
        </a:graphic>
      </p:graphicFrame>
      <p:pic>
        <p:nvPicPr>
          <p:cNvPr id="4" name="Audio 3">
            <a:hlinkClick r:id="" action="ppaction://media"/>
            <a:extLst>
              <a:ext uri="{FF2B5EF4-FFF2-40B4-BE49-F238E27FC236}">
                <a16:creationId xmlns:a16="http://schemas.microsoft.com/office/drawing/2014/main" id="{DFAF5DA2-B3EF-CEE5-1BE2-A6415BF122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54011770"/>
      </p:ext>
    </p:extLst>
  </p:cSld>
  <p:clrMapOvr>
    <a:masterClrMapping/>
  </p:clrMapOvr>
  <mc:AlternateContent xmlns:mc="http://schemas.openxmlformats.org/markup-compatibility/2006" xmlns:p14="http://schemas.microsoft.com/office/powerpoint/2010/main">
    <mc:Choice Requires="p14">
      <p:transition spd="slow" p14:dur="2000" advTm="30698"/>
    </mc:Choice>
    <mc:Fallback xmlns="">
      <p:transition spd="slow" advTm="30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DA8D8C59-23E4-F990-D797-653EAA068101}"/>
              </a:ext>
            </a:extLst>
          </p:cNvPr>
          <p:cNvSpPr txBox="1"/>
          <p:nvPr/>
        </p:nvSpPr>
        <p:spPr>
          <a:xfrm>
            <a:off x="5598241" y="2870700"/>
            <a:ext cx="476318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Take a moment to identify your assessment processes and practices from the previous slide.</a:t>
            </a:r>
          </a:p>
          <a:p>
            <a:endParaRPr lang="en-US"/>
          </a:p>
          <a:p>
            <a:r>
              <a:rPr lang="en-US"/>
              <a:t>Which assessment style is more closely aligned with your practice?</a:t>
            </a:r>
          </a:p>
          <a:p>
            <a:endParaRPr lang="en-US"/>
          </a:p>
          <a:p>
            <a:endParaRPr lang="en-US"/>
          </a:p>
          <a:p>
            <a:endParaRPr lang="en-US"/>
          </a:p>
          <a:p>
            <a:endParaRPr lang="en-US"/>
          </a:p>
        </p:txBody>
      </p:sp>
      <p:pic>
        <p:nvPicPr>
          <p:cNvPr id="5" name="Audio 4">
            <a:hlinkClick r:id="" action="ppaction://media"/>
            <a:extLst>
              <a:ext uri="{FF2B5EF4-FFF2-40B4-BE49-F238E27FC236}">
                <a16:creationId xmlns:a16="http://schemas.microsoft.com/office/drawing/2014/main" id="{4AAAC3F6-6326-FD59-B5DC-749E7433F7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24073440"/>
      </p:ext>
    </p:extLst>
  </p:cSld>
  <p:clrMapOvr>
    <a:masterClrMapping/>
  </p:clrMapOvr>
  <mc:AlternateContent xmlns:mc="http://schemas.openxmlformats.org/markup-compatibility/2006" xmlns:p14="http://schemas.microsoft.com/office/powerpoint/2010/main">
    <mc:Choice Requires="p14">
      <p:transition spd="slow" p14:dur="2000" advTm="7415"/>
    </mc:Choice>
    <mc:Fallback xmlns="">
      <p:transition spd="slow" advTm="7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1CD7-7B85-B285-F596-C9D32AF150FC}"/>
              </a:ext>
            </a:extLst>
          </p:cNvPr>
          <p:cNvSpPr>
            <a:spLocks noGrp="1"/>
          </p:cNvSpPr>
          <p:nvPr>
            <p:ph type="title"/>
          </p:nvPr>
        </p:nvSpPr>
        <p:spPr/>
        <p:txBody>
          <a:bodyPr/>
          <a:lstStyle/>
          <a:p>
            <a:r>
              <a:rPr lang="en-US"/>
              <a:t>The Case for Standards-Based Assessment</a:t>
            </a:r>
          </a:p>
        </p:txBody>
      </p:sp>
      <p:sp>
        <p:nvSpPr>
          <p:cNvPr id="3" name="Text Placeholder 2">
            <a:extLst>
              <a:ext uri="{FF2B5EF4-FFF2-40B4-BE49-F238E27FC236}">
                <a16:creationId xmlns:a16="http://schemas.microsoft.com/office/drawing/2014/main" id="{FB98548F-6F16-807C-3243-7F843EDB0E2C}"/>
              </a:ext>
            </a:extLst>
          </p:cNvPr>
          <p:cNvSpPr>
            <a:spLocks noGrp="1"/>
          </p:cNvSpPr>
          <p:nvPr>
            <p:ph type="body" idx="1"/>
          </p:nvPr>
        </p:nvSpPr>
        <p:spPr>
          <a:xfrm>
            <a:off x="831850" y="4590948"/>
            <a:ext cx="6781301" cy="1725788"/>
          </a:xfrm>
        </p:spPr>
        <p:txBody>
          <a:bodyPr vert="horz" lIns="91440" tIns="45720" rIns="91440" bIns="45720" rtlCol="0" anchor="t">
            <a:normAutofit fontScale="92500" lnSpcReduction="10000"/>
          </a:bodyPr>
          <a:lstStyle/>
          <a:p>
            <a:pPr marL="457200" indent="-457200">
              <a:buAutoNum type="arabicPeriod"/>
            </a:pPr>
            <a:r>
              <a:rPr lang="en-US"/>
              <a:t>Give meaning to grades</a:t>
            </a:r>
          </a:p>
          <a:p>
            <a:pPr marL="457200" indent="-457200">
              <a:buAutoNum type="arabicPeriod"/>
            </a:pPr>
            <a:r>
              <a:rPr lang="en-US"/>
              <a:t>Keep assessment in alignment with learning standards/goals and success criteria</a:t>
            </a:r>
          </a:p>
          <a:p>
            <a:pPr marL="457200" indent="-457200">
              <a:buAutoNum type="arabicPeriod"/>
            </a:pPr>
            <a:r>
              <a:rPr lang="en-US"/>
              <a:t>Help teachers adjust instruction</a:t>
            </a:r>
          </a:p>
          <a:p>
            <a:pPr marL="457200" indent="-457200">
              <a:buAutoNum type="arabicPeriod"/>
            </a:pPr>
            <a:endParaRPr lang="en-US"/>
          </a:p>
        </p:txBody>
      </p:sp>
      <p:pic>
        <p:nvPicPr>
          <p:cNvPr id="5" name="Audio 4">
            <a:hlinkClick r:id="" action="ppaction://media"/>
            <a:extLst>
              <a:ext uri="{FF2B5EF4-FFF2-40B4-BE49-F238E27FC236}">
                <a16:creationId xmlns:a16="http://schemas.microsoft.com/office/drawing/2014/main" id="{84107F38-3ABB-C935-9720-5B8AA77197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62212775"/>
      </p:ext>
    </p:extLst>
  </p:cSld>
  <p:clrMapOvr>
    <a:masterClrMapping/>
  </p:clrMapOvr>
  <mc:AlternateContent xmlns:mc="http://schemas.openxmlformats.org/markup-compatibility/2006" xmlns:p14="http://schemas.microsoft.com/office/powerpoint/2010/main">
    <mc:Choice Requires="p14">
      <p:transition spd="slow" p14:dur="2000" advTm="42223"/>
    </mc:Choice>
    <mc:Fallback xmlns="">
      <p:transition spd="slow" advTm="42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9E74-DCC5-FE9F-C89B-43E680299ED1}"/>
              </a:ext>
            </a:extLst>
          </p:cNvPr>
          <p:cNvSpPr>
            <a:spLocks noGrp="1"/>
          </p:cNvSpPr>
          <p:nvPr>
            <p:ph type="title"/>
          </p:nvPr>
        </p:nvSpPr>
        <p:spPr/>
        <p:txBody>
          <a:bodyPr/>
          <a:lstStyle/>
          <a:p>
            <a:r>
              <a:rPr lang="en-US" b="1"/>
              <a:t>Give meaning to grades</a:t>
            </a:r>
            <a:endParaRPr lang="en-US"/>
          </a:p>
          <a:p>
            <a:endParaRPr lang="en-US"/>
          </a:p>
        </p:txBody>
      </p:sp>
      <p:sp>
        <p:nvSpPr>
          <p:cNvPr id="3" name="Content Placeholder 2">
            <a:extLst>
              <a:ext uri="{FF2B5EF4-FFF2-40B4-BE49-F238E27FC236}">
                <a16:creationId xmlns:a16="http://schemas.microsoft.com/office/drawing/2014/main" id="{200D3683-F0DD-C5DC-4FC4-058D2226832C}"/>
              </a:ext>
            </a:extLst>
          </p:cNvPr>
          <p:cNvSpPr>
            <a:spLocks noGrp="1"/>
          </p:cNvSpPr>
          <p:nvPr>
            <p:ph idx="1"/>
          </p:nvPr>
        </p:nvSpPr>
        <p:spPr/>
        <p:txBody>
          <a:bodyPr vert="horz" lIns="91440" tIns="45720" rIns="91440" bIns="45720" rtlCol="0" anchor="t">
            <a:normAutofit fontScale="47500" lnSpcReduction="20000"/>
          </a:bodyPr>
          <a:lstStyle/>
          <a:p>
            <a:r>
              <a:rPr lang="en-US" sz="2900">
                <a:ea typeface="+mn-lt"/>
                <a:cs typeface="+mn-lt"/>
              </a:rPr>
              <a:t>Letter grades do not give much information about the learning.  </a:t>
            </a:r>
          </a:p>
          <a:p>
            <a:r>
              <a:rPr lang="en-US" sz="2900">
                <a:ea typeface="+mn-lt"/>
                <a:cs typeface="+mn-lt"/>
              </a:rPr>
              <a:t>With SBA, students understand why they receive each grade and the breakdown of how they did on each standard rather than receiving a vague letter with no explanation. </a:t>
            </a:r>
            <a:endParaRPr lang="en-US" sz="2900"/>
          </a:p>
          <a:p>
            <a:r>
              <a:rPr lang="en-US" sz="2900">
                <a:ea typeface="+mn-lt"/>
                <a:cs typeface="+mn-lt"/>
              </a:rPr>
              <a:t>When students do not have a clear point of reference for success, it makes grades relative and dependent on an unclear or invisible target that is often a mystery for students</a:t>
            </a:r>
            <a:endParaRPr lang="en-US" sz="2900"/>
          </a:p>
          <a:p>
            <a:r>
              <a:rPr lang="en-US" sz="2900">
                <a:ea typeface="+mn-lt"/>
                <a:cs typeface="+mn-lt"/>
              </a:rPr>
              <a:t>With standards-based grading, students are evaluated based on the evidence of learning that connects to the learning goals and success criteria. </a:t>
            </a:r>
          </a:p>
          <a:p>
            <a:r>
              <a:rPr lang="en-US" sz="2900">
                <a:ea typeface="+mn-lt"/>
                <a:cs typeface="+mn-lt"/>
              </a:rPr>
              <a:t>Evidence of learning is triangulated and derived from observations, conversations, and products.</a:t>
            </a:r>
          </a:p>
          <a:p>
            <a:r>
              <a:rPr lang="en-US" sz="2900">
                <a:ea typeface="+mn-lt"/>
                <a:cs typeface="+mn-lt"/>
              </a:rPr>
              <a:t>This ensures that all students have the opportunity to demonstrate learning in the way that they feel best represents what they know, understand, and can do, and thereby leads to increased student motivation and success.</a:t>
            </a:r>
          </a:p>
          <a:p>
            <a:r>
              <a:rPr lang="en-US" sz="2900"/>
              <a:t>Students become aware of their strengths and identify next steps towards improvement.  The assessment is meaningful and helpful for student growth.</a:t>
            </a:r>
          </a:p>
          <a:p>
            <a:pPr marL="0" indent="0">
              <a:buNone/>
            </a:pPr>
            <a:br>
              <a:rPr lang="en-US"/>
            </a:br>
            <a:endParaRPr lang="en-US"/>
          </a:p>
        </p:txBody>
      </p:sp>
      <p:pic>
        <p:nvPicPr>
          <p:cNvPr id="6" name="Audio 5">
            <a:hlinkClick r:id="" action="ppaction://media"/>
            <a:extLst>
              <a:ext uri="{FF2B5EF4-FFF2-40B4-BE49-F238E27FC236}">
                <a16:creationId xmlns:a16="http://schemas.microsoft.com/office/drawing/2014/main" id="{F37359CB-43AB-BBAC-3C1A-38B63FE6FE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2626267"/>
      </p:ext>
    </p:extLst>
  </p:cSld>
  <p:clrMapOvr>
    <a:masterClrMapping/>
  </p:clrMapOvr>
  <mc:AlternateContent xmlns:mc="http://schemas.openxmlformats.org/markup-compatibility/2006" xmlns:p14="http://schemas.microsoft.com/office/powerpoint/2010/main">
    <mc:Choice Requires="p14">
      <p:transition spd="slow" p14:dur="2000" advTm="94639"/>
    </mc:Choice>
    <mc:Fallback xmlns="">
      <p:transition spd="slow" advTm="94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F977-13D7-F598-E4CB-105D72EC8950}"/>
              </a:ext>
            </a:extLst>
          </p:cNvPr>
          <p:cNvSpPr>
            <a:spLocks noGrp="1"/>
          </p:cNvSpPr>
          <p:nvPr>
            <p:ph type="title"/>
          </p:nvPr>
        </p:nvSpPr>
        <p:spPr>
          <a:xfrm>
            <a:off x="849760" y="1248442"/>
            <a:ext cx="10427840" cy="1086056"/>
          </a:xfrm>
        </p:spPr>
        <p:txBody>
          <a:bodyPr>
            <a:normAutofit fontScale="90000"/>
          </a:bodyPr>
          <a:lstStyle/>
          <a:p>
            <a:r>
              <a:rPr lang="en-US">
                <a:ea typeface="+mj-lt"/>
                <a:cs typeface="+mj-lt"/>
              </a:rPr>
              <a:t>Keep assessment in alignment with learning standards/goals and success criteria</a:t>
            </a:r>
            <a:endParaRPr lang="en-US"/>
          </a:p>
          <a:p>
            <a:endParaRPr lang="en-US"/>
          </a:p>
        </p:txBody>
      </p:sp>
      <p:sp>
        <p:nvSpPr>
          <p:cNvPr id="3" name="Content Placeholder 2">
            <a:extLst>
              <a:ext uri="{FF2B5EF4-FFF2-40B4-BE49-F238E27FC236}">
                <a16:creationId xmlns:a16="http://schemas.microsoft.com/office/drawing/2014/main" id="{593B4331-E7D7-8DC1-6841-E97079219851}"/>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Assessment feedback for all areas of learning should be in relation the learning standards/goals alone.  Therefore, learning habits and engagement should be </a:t>
            </a:r>
            <a:r>
              <a:rPr lang="en-US" err="1">
                <a:ea typeface="+mn-lt"/>
                <a:cs typeface="+mn-lt"/>
              </a:rPr>
              <a:t>be</a:t>
            </a:r>
            <a:r>
              <a:rPr lang="en-US">
                <a:ea typeface="+mn-lt"/>
                <a:cs typeface="+mn-lt"/>
              </a:rPr>
              <a:t> reported on separately from academic learning.</a:t>
            </a:r>
          </a:p>
          <a:p>
            <a:r>
              <a:rPr lang="en-US">
                <a:ea typeface="+mn-lt"/>
                <a:cs typeface="+mn-lt"/>
              </a:rPr>
              <a:t>It is also important to note that assessment and reporting are not disciplinary tools. Students should not be penalized via their mark for missing classes or any other </a:t>
            </a:r>
            <a:r>
              <a:rPr lang="en-US" err="1">
                <a:ea typeface="+mn-lt"/>
                <a:cs typeface="+mn-lt"/>
              </a:rPr>
              <a:t>behaviour</a:t>
            </a:r>
            <a:r>
              <a:rPr lang="en-US">
                <a:ea typeface="+mn-lt"/>
                <a:cs typeface="+mn-lt"/>
              </a:rPr>
              <a:t> they demonstrate. </a:t>
            </a:r>
            <a:r>
              <a:rPr lang="en-US" err="1">
                <a:ea typeface="+mn-lt"/>
                <a:cs typeface="+mn-lt"/>
              </a:rPr>
              <a:t>Behaviour</a:t>
            </a:r>
            <a:r>
              <a:rPr lang="en-US">
                <a:ea typeface="+mn-lt"/>
                <a:cs typeface="+mn-lt"/>
              </a:rPr>
              <a:t> that impacts student learning is best reported to parents and caregivers informally when it occurs instead of waiting for reporting.</a:t>
            </a:r>
          </a:p>
          <a:p>
            <a:r>
              <a:rPr lang="en-US">
                <a:ea typeface="+mn-lt"/>
                <a:cs typeface="+mn-lt"/>
              </a:rPr>
              <a:t>The challenge is how drastically inconsistent grading becomes and how little final marks accurately reflect student learning. </a:t>
            </a:r>
          </a:p>
          <a:p>
            <a:r>
              <a:rPr lang="en-US">
                <a:ea typeface="+mn-lt"/>
                <a:cs typeface="+mn-lt"/>
              </a:rPr>
              <a:t>Better feedback for improvement – With grades broken up into different learning standards, students can immediately see which areas of learning they need to improve upon. Teachers can also use this information to improve instruction; if they see that a majority of the class has a lack of understanding in one standard, they can focus on that standard more moving forward. </a:t>
            </a:r>
            <a:endParaRPr lang="en-US"/>
          </a:p>
        </p:txBody>
      </p:sp>
      <p:pic>
        <p:nvPicPr>
          <p:cNvPr id="7" name="Audio 6">
            <a:hlinkClick r:id="" action="ppaction://media"/>
            <a:extLst>
              <a:ext uri="{FF2B5EF4-FFF2-40B4-BE49-F238E27FC236}">
                <a16:creationId xmlns:a16="http://schemas.microsoft.com/office/drawing/2014/main" id="{76E3EE92-C56E-62DD-4A11-12FD62739E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60545935"/>
      </p:ext>
    </p:extLst>
  </p:cSld>
  <p:clrMapOvr>
    <a:masterClrMapping/>
  </p:clrMapOvr>
  <mc:AlternateContent xmlns:mc="http://schemas.openxmlformats.org/markup-compatibility/2006" xmlns:p14="http://schemas.microsoft.com/office/powerpoint/2010/main">
    <mc:Choice Requires="p14">
      <p:transition spd="slow" p14:dur="2000" advTm="68970"/>
    </mc:Choice>
    <mc:Fallback xmlns="">
      <p:transition spd="slow" advTm="68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DF60-F23D-0FD0-7FC7-34F600CCA469}"/>
              </a:ext>
            </a:extLst>
          </p:cNvPr>
          <p:cNvSpPr>
            <a:spLocks noGrp="1"/>
          </p:cNvSpPr>
          <p:nvPr>
            <p:ph type="title"/>
          </p:nvPr>
        </p:nvSpPr>
        <p:spPr/>
        <p:txBody>
          <a:bodyPr/>
          <a:lstStyle/>
          <a:p>
            <a:r>
              <a:rPr lang="en-US" b="1"/>
              <a:t>Help teachers adjust instruction</a:t>
            </a:r>
            <a:endParaRPr lang="en-US"/>
          </a:p>
          <a:p>
            <a:endParaRPr lang="en-US"/>
          </a:p>
        </p:txBody>
      </p:sp>
      <p:sp>
        <p:nvSpPr>
          <p:cNvPr id="3" name="Content Placeholder 2">
            <a:extLst>
              <a:ext uri="{FF2B5EF4-FFF2-40B4-BE49-F238E27FC236}">
                <a16:creationId xmlns:a16="http://schemas.microsoft.com/office/drawing/2014/main" id="{A1959152-0CFF-DCDF-470F-59CEB1035E61}"/>
              </a:ext>
            </a:extLst>
          </p:cNvPr>
          <p:cNvSpPr>
            <a:spLocks noGrp="1"/>
          </p:cNvSpPr>
          <p:nvPr>
            <p:ph idx="1"/>
          </p:nvPr>
        </p:nvSpPr>
        <p:spPr>
          <a:xfrm>
            <a:off x="646558" y="1476704"/>
            <a:ext cx="10702161" cy="4330018"/>
          </a:xfrm>
        </p:spPr>
        <p:txBody>
          <a:bodyPr vert="horz" lIns="91440" tIns="45720" rIns="91440" bIns="45720" rtlCol="0" anchor="t">
            <a:normAutofit/>
          </a:bodyPr>
          <a:lstStyle/>
          <a:p>
            <a:r>
              <a:rPr lang="en-US">
                <a:ea typeface="+mn-lt"/>
                <a:cs typeface="+mn-lt"/>
              </a:rPr>
              <a:t>Keeps students and teachers accountable – When the learning standards/goals and success criteria are transparent and shared with students from the beginning of the class, teachers know what they are expected to teach and students know what they are expected to learn and demonstrate.</a:t>
            </a:r>
          </a:p>
          <a:p>
            <a:pPr marL="0" indent="0">
              <a:buNone/>
            </a:pPr>
            <a:endParaRPr lang="en-US"/>
          </a:p>
          <a:p>
            <a:r>
              <a:rPr lang="en-US">
                <a:ea typeface="+mn-lt"/>
                <a:cs typeface="+mn-lt"/>
              </a:rPr>
              <a:t>Better feedback for improvement – With assessment broken up into different learning standards, students can immediately see which areas of learning  are their strength, and </a:t>
            </a:r>
            <a:r>
              <a:rPr lang="en-US" err="1">
                <a:ea typeface="+mn-lt"/>
                <a:cs typeface="+mn-lt"/>
              </a:rPr>
              <a:t>wht</a:t>
            </a:r>
            <a:r>
              <a:rPr lang="en-US">
                <a:ea typeface="+mn-lt"/>
                <a:cs typeface="+mn-lt"/>
              </a:rPr>
              <a:t> they need to improve upon. Teachers can also use this information to improve instruction; if they see that a majority of the class has a lack of understanding in one standard, they can focus on that standard more moving forward. </a:t>
            </a:r>
            <a:endParaRPr lang="en-US"/>
          </a:p>
          <a:p>
            <a:pPr marL="0" indent="0">
              <a:buNone/>
            </a:pPr>
            <a:endParaRPr lang="en-US"/>
          </a:p>
        </p:txBody>
      </p:sp>
      <p:pic>
        <p:nvPicPr>
          <p:cNvPr id="5" name="Audio 4">
            <a:hlinkClick r:id="" action="ppaction://media"/>
            <a:extLst>
              <a:ext uri="{FF2B5EF4-FFF2-40B4-BE49-F238E27FC236}">
                <a16:creationId xmlns:a16="http://schemas.microsoft.com/office/drawing/2014/main" id="{48EFBFE9-9F4A-1CE2-579F-5BB166A7F0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5413961"/>
      </p:ext>
    </p:extLst>
  </p:cSld>
  <p:clrMapOvr>
    <a:masterClrMapping/>
  </p:clrMapOvr>
  <mc:AlternateContent xmlns:mc="http://schemas.openxmlformats.org/markup-compatibility/2006" xmlns:p14="http://schemas.microsoft.com/office/powerpoint/2010/main">
    <mc:Choice Requires="p14">
      <p:transition spd="slow" p14:dur="2000" advTm="71840"/>
    </mc:Choice>
    <mc:Fallback xmlns="">
      <p:transition spd="slow" advTm="71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E8F66D18CAA42A39BD39C31CBD3E8" ma:contentTypeVersion="16" ma:contentTypeDescription="Create a new document." ma:contentTypeScope="" ma:versionID="30ee7ea57241ef027318dc9815ccfdb6">
  <xsd:schema xmlns:xsd="http://www.w3.org/2001/XMLSchema" xmlns:xs="http://www.w3.org/2001/XMLSchema" xmlns:p="http://schemas.microsoft.com/office/2006/metadata/properties" xmlns:ns2="1d59c960-134c-493f-aaaf-bf1d009520fe" xmlns:ns3="5dd436e3-3998-4908-92c2-7430ec47ced3" targetNamespace="http://schemas.microsoft.com/office/2006/metadata/properties" ma:root="true" ma:fieldsID="8495f176e0431410047b06a8ebe0df92" ns2:_="" ns3:_="">
    <xsd:import namespace="1d59c960-134c-493f-aaaf-bf1d009520fe"/>
    <xsd:import namespace="5dd436e3-3998-4908-92c2-7430ec47ced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9c960-134c-493f-aaaf-bf1d00952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476b63-102d-48ba-8092-74c72648de3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436e3-3998-4908-92c2-7430ec47ce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042e43b-0c39-4db4-9d13-8963d9f71853}" ma:internalName="TaxCatchAll" ma:showField="CatchAllData" ma:web="5dd436e3-3998-4908-92c2-7430ec47c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1d59c960-134c-493f-aaaf-bf1d009520fe" xsi:nil="true"/>
    <SharedWithUsers xmlns="5dd436e3-3998-4908-92c2-7430ec47ced3">
      <UserInfo>
        <DisplayName/>
        <AccountId xsi:nil="true"/>
        <AccountType/>
      </UserInfo>
    </SharedWithUsers>
    <lcf76f155ced4ddcb4097134ff3c332f xmlns="1d59c960-134c-493f-aaaf-bf1d009520fe">
      <Terms xmlns="http://schemas.microsoft.com/office/infopath/2007/PartnerControls"/>
    </lcf76f155ced4ddcb4097134ff3c332f>
    <TaxCatchAll xmlns="5dd436e3-3998-4908-92c2-7430ec47ced3" xsi:nil="true"/>
  </documentManagement>
</p:properties>
</file>

<file path=customXml/itemProps1.xml><?xml version="1.0" encoding="utf-8"?>
<ds:datastoreItem xmlns:ds="http://schemas.openxmlformats.org/officeDocument/2006/customXml" ds:itemID="{FDA7BB18-CA14-41FC-8E08-08E0927F1B5F}"/>
</file>

<file path=customXml/itemProps2.xml><?xml version="1.0" encoding="utf-8"?>
<ds:datastoreItem xmlns:ds="http://schemas.openxmlformats.org/officeDocument/2006/customXml" ds:itemID="{F382139D-658F-4ABD-9351-BD2E7EC0EEFE}"/>
</file>

<file path=customXml/itemProps3.xml><?xml version="1.0" encoding="utf-8"?>
<ds:datastoreItem xmlns:ds="http://schemas.openxmlformats.org/officeDocument/2006/customXml" ds:itemID="{2DDF61CD-A11C-412C-BBD5-BAE4F0D1E93C}"/>
</file>

<file path=docProps/app.xml><?xml version="1.0" encoding="utf-8"?>
<Properties xmlns="http://schemas.openxmlformats.org/officeDocument/2006/extended-properties" xmlns:vt="http://schemas.openxmlformats.org/officeDocument/2006/docPropsVTypes">
  <Template>office theme</Template>
  <TotalTime>0</TotalTime>
  <Words>2479</Words>
  <Application>Microsoft Office PowerPoint</Application>
  <PresentationFormat>Widescreen</PresentationFormat>
  <Paragraphs>113</Paragraphs>
  <Slides>11</Slides>
  <Notes>11</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VaultVTI</vt:lpstr>
      <vt:lpstr>Quality Assessment and Communicating Student Learning</vt:lpstr>
      <vt:lpstr>Included in Part 4</vt:lpstr>
      <vt:lpstr>What is Standards-Based Assessment (SBA)?</vt:lpstr>
      <vt:lpstr>PowerPoint Presentation</vt:lpstr>
      <vt:lpstr>PAUSE</vt:lpstr>
      <vt:lpstr>The Case for Standards-Based Assessment</vt:lpstr>
      <vt:lpstr>Give meaning to grades </vt:lpstr>
      <vt:lpstr>Keep assessment in alignment with learning standards/goals and success criteria </vt:lpstr>
      <vt:lpstr>Help teachers adjust instruction </vt:lpstr>
      <vt:lpstr>A tale of 2 gradebooks...</vt:lpstr>
      <vt:lpstr>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Lindsey Frederickson</cp:lastModifiedBy>
  <cp:revision>2</cp:revision>
  <dcterms:created xsi:type="dcterms:W3CDTF">2022-10-20T17:44:20Z</dcterms:created>
  <dcterms:modified xsi:type="dcterms:W3CDTF">2023-04-14T23:32:17Z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2070200</vt:r8>
  </property>
  <property fmtid="{D5CDD505-2E9C-101B-9397-08002B2CF9AE}" pid="3" name="MediaServiceImageTags">
    <vt:lpwstr/>
  </property>
  <property fmtid="{D5CDD505-2E9C-101B-9397-08002B2CF9AE}" pid="4" name="ContentTypeId">
    <vt:lpwstr>0x010100F1EE8F66D18CAA42A39BD39C31CBD3E8</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